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69" r:id="rId10"/>
    <p:sldId id="293" r:id="rId11"/>
    <p:sldId id="294" r:id="rId12"/>
    <p:sldId id="298" r:id="rId13"/>
    <p:sldId id="302" r:id="rId14"/>
    <p:sldId id="303" r:id="rId15"/>
    <p:sldId id="314" r:id="rId16"/>
    <p:sldId id="315" r:id="rId17"/>
    <p:sldId id="316" r:id="rId18"/>
    <p:sldId id="317" r:id="rId19"/>
    <p:sldId id="345" r:id="rId20"/>
    <p:sldId id="346" r:id="rId21"/>
    <p:sldId id="347" r:id="rId22"/>
    <p:sldId id="348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97" r:id="rId40"/>
    <p:sldId id="398" r:id="rId41"/>
    <p:sldId id="399" r:id="rId42"/>
    <p:sldId id="400" r:id="rId43"/>
    <p:sldId id="401" r:id="rId44"/>
    <p:sldId id="402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5" r:id="rId57"/>
    <p:sldId id="41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8" roundtripDataSignature="AMtx7miI2KD5X8M9kcjDdebvplG+TL36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70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16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17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12f9700b3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12f9700b3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1085f0b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0" name="Google Shape;380;g101085f0b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6" name="Google Shape;3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1085f0b2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4" name="Google Shape;414;g101085f0b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12f9700b3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12f9700b3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1007584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01007584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4" name="Google Shape;5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9" name="Google Shape;5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12f9700b3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012f9700b3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12f9700b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12f9700b3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012f9700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012f9700b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012f9700b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012f9700b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012f9700b3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012f9700b3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012f9700b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1012f9700b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012f9700b3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012f9700b3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012f9700b3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012f9700b3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012f9700b3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012f9700b3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12f9700b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12f9700b3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1012f9700b3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1012f9700b3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012f9700b3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012f9700b3_1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12f9700b3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12f9700b3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012f9700b3_1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012f9700b3_1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012f9700b3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012f9700b3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12f9700b3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012f9700b3_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012f9700b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012f9700b3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012f9700b3_1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012f9700b3_1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012f9700b3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012f9700b3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1012f9700b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1012f9700b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012f9700b3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012f9700b3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012f9700b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012f9700b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012f9700b3_5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1012f9700b3_5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12f9700b3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12f9700b3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012f9700b3_5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012f9700b3_5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12f9700b3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12f9700b3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012f9700b3_5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012f9700b3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012f9700b3_5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012f9700b3_5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012f9700b3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012f9700b3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012f9700b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012f9700b3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012f9700b3_5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012f9700b3_5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012f9700b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1012f9700b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012f9700b3_7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1012f9700b3_7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012f9700b3_7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1012f9700b3_7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12f9700b3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12f9700b3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012f9700b3_7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012f9700b3_7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012f9700b3_7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1012f9700b3_7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012f9700b3_7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012f9700b3_7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1012f9700b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1012f9700b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012f9700b3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012f9700b3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012f9700b3_7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012f9700b3_7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012f9700b3_6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012f9700b3_6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12f9700b3_2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12f9700b3_2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12f9700b3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1012f9700b3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7" name="Google Shape;16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7977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1147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4200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37319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0741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5635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17473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80820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75761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012f9700b3_6_13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g1012f9700b3_6_13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g1012f9700b3_6_13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481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>
  <p:cSld name="1_章節標題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12f9700b3_6_135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g1012f9700b3_6_135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g1012f9700b3_6_13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1012f9700b3_6_13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1012f9700b3_6_13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57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570248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12f9700b3_6_136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g1012f9700b3_6_1360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wentieth Century"/>
              <a:buNone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07219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1_標題及內容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12f9700b3_6_13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1012f9700b3_6_13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g1012f9700b3_6_13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1012f9700b3_6_13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1012f9700b3_6_13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948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1_比較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12f9700b3_6_136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1012f9700b3_6_136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g1012f9700b3_6_136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g1012f9700b3_6_136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g1012f9700b3_6_136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g1012f9700b3_6_13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1012f9700b3_6_13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1012f9700b3_6_13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844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637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1136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4421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5105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644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8002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2890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29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Zjzr8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o9aQo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o9aQo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q13b4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reurl.cc/MkGmr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yeljV8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reurl.cc/WXVZpk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reurl.cc/EZaM4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Zjzr8g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reurl.cc/ARzG4Y" TargetMode="External"/><Relationship Id="rId5" Type="http://schemas.openxmlformats.org/officeDocument/2006/relationships/hyperlink" Target="https://reurl.cc/MkGmrK" TargetMode="External"/><Relationship Id="rId4" Type="http://schemas.openxmlformats.org/officeDocument/2006/relationships/hyperlink" Target="https://reurl.cc/yeljV8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reurl.cc/yn0x02" TargetMode="External"/><Relationship Id="rId5" Type="http://schemas.openxmlformats.org/officeDocument/2006/relationships/hyperlink" Target="https://reurl.cc/jq2b2M" TargetMode="External"/><Relationship Id="rId4" Type="http://schemas.openxmlformats.org/officeDocument/2006/relationships/hyperlink" Target="https://reurl.cc/o96OA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12f9700b3_6_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200" dirty="0"/>
              <a:t>無人機智慧降落</a:t>
            </a:r>
            <a:endParaRPr sz="3600" dirty="0"/>
          </a:p>
        </p:txBody>
      </p:sp>
      <p:sp>
        <p:nvSpPr>
          <p:cNvPr id="79" name="Google Shape;79;g1012f9700b3_6_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 b="1" dirty="0">
                <a:solidFill>
                  <a:schemeClr val="tx1"/>
                </a:solidFill>
                <a:latin typeface="+mn-ea"/>
              </a:rPr>
              <a:t>指導教授:陸子強</a:t>
            </a:r>
            <a:endParaRPr sz="2800" b="1" dirty="0">
              <a:solidFill>
                <a:schemeClr val="tx1"/>
              </a:solidFill>
              <a:latin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 sz="2800" b="1" dirty="0">
                <a:solidFill>
                  <a:schemeClr val="tx1"/>
                </a:solidFill>
                <a:latin typeface="+mn-ea"/>
              </a:rPr>
              <a:t>組長:張庭韶</a:t>
            </a:r>
            <a:endParaRPr sz="2800" b="1" dirty="0">
              <a:solidFill>
                <a:schemeClr val="tx1"/>
              </a:solidFill>
              <a:latin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>
                <a:solidFill>
                  <a:schemeClr val="tx1"/>
                </a:solidFill>
                <a:latin typeface="+mn-ea"/>
              </a:rPr>
              <a:t>組員:郭科顯、劉冠禹、吳政穎</a:t>
            </a:r>
            <a:endParaRPr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1085f0b24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設定輔助通道</a:t>
            </a:r>
            <a:endParaRPr dirty="0"/>
          </a:p>
        </p:txBody>
      </p:sp>
      <p:sp>
        <p:nvSpPr>
          <p:cNvPr id="383" name="Google Shape;383;g101085f0b24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zh-TW" dirty="0">
                <a:latin typeface="+mn-ea"/>
              </a:rPr>
              <a:t>(1) 一~四通為預設，不可動。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Char char="•"/>
            </a:pPr>
            <a:r>
              <a:rPr lang="zh-TW" dirty="0">
                <a:latin typeface="+mn-ea"/>
              </a:rPr>
              <a:t>(2) 五通：姿態選擇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(A)將三段設為「SwC」、二段設為「SwD」。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(B) 手動(即 Stabilize)：0% 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姿態(即 AltHold，Altitude hold)：20% 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停懸(即 Loiter)：40% 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自動(即 Auto)：60% 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繞圈(即 Circle)：80% 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返航(即 RTL)：100% 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(a) 百分比由小而大即可。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(b) 「SwD」決定上三段或下三段。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rPr lang="zh-TW" dirty="0">
                <a:latin typeface="+mn-ea"/>
              </a:rPr>
              <a:t>              (c) 設定完後須進入MP設定飛行模式 1~6。</a:t>
            </a:r>
            <a:endParaRPr dirty="0">
              <a:latin typeface="+mn-ea"/>
            </a:endParaRPr>
          </a:p>
          <a:p>
            <a:pPr marL="228600" lvl="0" indent="-9080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設定通道</a:t>
            </a:r>
            <a:endParaRPr dirty="0"/>
          </a:p>
        </p:txBody>
      </p:sp>
      <p:sp>
        <p:nvSpPr>
          <p:cNvPr id="389" name="Google Shape;389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通道1~通道4是用來控制左右搖桿，所以無法更動預設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通道1 : 油門(高低)	通道2 : 前後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通道3 : 左右		      通道4 : 自轉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通道5為飛行模式設定，在MP裡有另外的介面用來設定互相呼應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通道6~10則可自訂義功能，下面的範例為使用雲台相機</a:t>
            </a:r>
            <a:endParaRPr dirty="0">
              <a:latin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1085f0b24_0_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確認是否與MP一致</a:t>
            </a:r>
            <a:endParaRPr dirty="0"/>
          </a:p>
        </p:txBody>
      </p:sp>
      <p:pic>
        <p:nvPicPr>
          <p:cNvPr id="417" name="Google Shape;417;g101085f0b24_0_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2730731" y="1825625"/>
            <a:ext cx="67305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01085f0b24_0_24"/>
          <p:cNvSpPr/>
          <p:nvPr/>
        </p:nvSpPr>
        <p:spPr>
          <a:xfrm>
            <a:off x="4214553" y="2643447"/>
            <a:ext cx="2618400" cy="1978500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12f9700b3_2_29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Mission Planner</a:t>
            </a:r>
            <a:endParaRPr dirty="0"/>
          </a:p>
        </p:txBody>
      </p:sp>
      <p:sp>
        <p:nvSpPr>
          <p:cNvPr id="444" name="Google Shape;444;g1012f9700b3_2_29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100758415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Mission planner                         </a:t>
            </a:r>
            <a:endParaRPr sz="2400" dirty="0"/>
          </a:p>
        </p:txBody>
      </p:sp>
      <p:sp>
        <p:nvSpPr>
          <p:cNvPr id="450" name="Google Shape;450;g10100758415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233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至ARDUPILOT的網站下載</a:t>
            </a:r>
            <a:endParaRPr dirty="0">
              <a:latin typeface="+mn-e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(</a:t>
            </a:r>
            <a:r>
              <a:rPr lang="zh-TW" sz="2400" u="sng" dirty="0">
                <a:solidFill>
                  <a:schemeClr val="hlink"/>
                </a:solidFill>
                <a:latin typeface="+mn-ea"/>
                <a:hlinkClick r:id="rId3"/>
              </a:rPr>
              <a:t>https://reurl.cc/Zjzr8g</a:t>
            </a:r>
            <a:r>
              <a:rPr lang="zh-TW" sz="2400" dirty="0">
                <a:latin typeface="+mn-ea"/>
              </a:rPr>
              <a:t> </a:t>
            </a:r>
            <a:r>
              <a:rPr lang="zh-TW" dirty="0">
                <a:latin typeface="+mn-ea"/>
              </a:rPr>
              <a:t>)</a:t>
            </a:r>
            <a:endParaRPr dirty="0">
              <a:latin typeface="+mn-e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+mn-e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我們所下載的版本為</a:t>
            </a:r>
            <a:endParaRPr dirty="0">
              <a:latin typeface="+mn-e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1.3.74.0版本，之後的投影片皆為此版本之截圖</a:t>
            </a:r>
            <a:endParaRPr dirty="0">
              <a:latin typeface="+mn-e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+mn-e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最新版本有些設定無法變更，因此不推薦使用</a:t>
            </a:r>
            <a:endParaRPr dirty="0">
              <a:latin typeface="+mn-ea"/>
            </a:endParaRPr>
          </a:p>
        </p:txBody>
      </p:sp>
      <p:pic>
        <p:nvPicPr>
          <p:cNvPr id="451" name="Google Shape;451;g1010075841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098" y="1825625"/>
            <a:ext cx="6433549" cy="44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Mission Planner設定</a:t>
            </a:r>
            <a:endParaRPr dirty="0"/>
          </a:p>
        </p:txBody>
      </p:sp>
      <p:sp>
        <p:nvSpPr>
          <p:cNvPr id="551" name="Google Shape;551;p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功能設定要與遙控器一致(後面會提)</a:t>
            </a:r>
            <a:endParaRPr dirty="0">
              <a:latin typeface="+mn-e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設定飛行模式 1~6 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初始配置 -&gt; 硬體設備 -&gt; 飛行模式設定 -&gt; 開始更改模式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照圖片設定完成以後點選保存模式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設定飛行模式</a:t>
            </a:r>
            <a:endParaRPr/>
          </a:p>
        </p:txBody>
      </p:sp>
      <p:pic>
        <p:nvPicPr>
          <p:cNvPr id="557" name="Google Shape;557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2730731" y="1825625"/>
            <a:ext cx="67305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5"/>
          <p:cNvSpPr/>
          <p:nvPr/>
        </p:nvSpPr>
        <p:spPr>
          <a:xfrm>
            <a:off x="4214553" y="2643448"/>
            <a:ext cx="2618509" cy="2098882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15"/>
          <p:cNvSpPr/>
          <p:nvPr/>
        </p:nvSpPr>
        <p:spPr>
          <a:xfrm>
            <a:off x="5145742" y="4141694"/>
            <a:ext cx="1120588" cy="45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常用飛行模式介紹</a:t>
            </a:r>
            <a:endParaRPr dirty="0"/>
          </a:p>
        </p:txBody>
      </p:sp>
      <p:sp>
        <p:nvSpPr>
          <p:cNvPr id="565" name="Google Shape;565;p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穩定(Stabilize)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無人機在水平移動時，會自動調整俯仰和傾斜角使其維持穩	定(幾乎純手動)，</a:t>
            </a:r>
            <a:r>
              <a:rPr lang="zh-TW" dirty="0">
                <a:solidFill>
                  <a:srgbClr val="FF0000"/>
                </a:solidFill>
                <a:latin typeface="+mn-ea"/>
              </a:rPr>
              <a:t>極考驗操作和反應，不建議初學者使用此	模式</a:t>
            </a:r>
            <a:endParaRPr dirty="0">
              <a:solidFill>
                <a:srgbClr val="FF0000"/>
              </a:solidFill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定高(Alt hold)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自動維持水平高度，但需手動維持水平位置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遊蕩(Loiter)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自動維持當前的高度與水平位置，推薦初學者使用此模式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+mn-e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66" name="Google Shape;566;p13"/>
          <p:cNvSpPr txBox="1"/>
          <p:nvPr/>
        </p:nvSpPr>
        <p:spPr>
          <a:xfrm>
            <a:off x="6580095" y="843240"/>
            <a:ext cx="34027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參考網址 https://reurl.cc/o9aQol</a:t>
            </a: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常用飛行模式介紹</a:t>
            </a:r>
            <a:endParaRPr/>
          </a:p>
        </p:txBody>
      </p:sp>
      <p:sp>
        <p:nvSpPr>
          <p:cNvPr id="572" name="Google Shape;572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自定義(Auto)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執行預先設定好的路徑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循環模式(Circle)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將無人機前方一定點設為圓心繞圈，可調半徑(當半徑設為0時，無人機將進行原地自轉)、繞圈速度和順逆時針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自動返航(Return-to-Launch)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	使用自返功能時，無人機會先向上升高一定高度(預防自返時碰撞到障礙物)，再飛回起飛時的位置正上方垂直降落</a:t>
            </a:r>
            <a:endParaRPr dirty="0">
              <a:latin typeface="+mn-e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573" name="Google Shape;573;p14"/>
          <p:cNvSpPr txBox="1"/>
          <p:nvPr/>
        </p:nvSpPr>
        <p:spPr>
          <a:xfrm>
            <a:off x="6580095" y="843240"/>
            <a:ext cx="34027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參考網址 https://reurl.cc/o9aQol</a:t>
            </a:r>
            <a:r>
              <a:rPr lang="zh-TW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012f9700b3_2_3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Mavlink</a:t>
            </a:r>
            <a:endParaRPr/>
          </a:p>
        </p:txBody>
      </p:sp>
      <p:sp>
        <p:nvSpPr>
          <p:cNvPr id="801" name="Google Shape;801;g1012f9700b3_2_3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12f9700b3_7_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前言</a:t>
            </a:r>
            <a:endParaRPr dirty="0"/>
          </a:p>
        </p:txBody>
      </p:sp>
      <p:sp>
        <p:nvSpPr>
          <p:cNvPr id="85" name="Google Shape;85;g1012f9700b3_7_0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</a:rPr>
              <a:t>專題的目的與各部分介紹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012f9700b3_1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MissionPlanner監控無人機</a:t>
            </a:r>
            <a:endParaRPr/>
          </a:p>
        </p:txBody>
      </p:sp>
      <p:sp>
        <p:nvSpPr>
          <p:cNvPr id="807" name="Google Shape;807;g1012f9700b3_1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8" name="Google Shape;808;g1012f9700b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913" y="4106338"/>
            <a:ext cx="26765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1012f9700b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378188"/>
            <a:ext cx="17907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1012f9700b3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325" y="2056225"/>
            <a:ext cx="2667000" cy="15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1" name="Google Shape;811;g1012f9700b3_1_0"/>
          <p:cNvCxnSpPr>
            <a:stCxn id="808" idx="3"/>
            <a:endCxn id="810" idx="1"/>
          </p:cNvCxnSpPr>
          <p:nvPr/>
        </p:nvCxnSpPr>
        <p:spPr>
          <a:xfrm rot="10800000" flipH="1">
            <a:off x="6536438" y="2846900"/>
            <a:ext cx="1659000" cy="179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g1012f9700b3_1_0"/>
          <p:cNvCxnSpPr>
            <a:stCxn id="809" idx="3"/>
            <a:endCxn id="808" idx="1"/>
          </p:cNvCxnSpPr>
          <p:nvPr/>
        </p:nvCxnSpPr>
        <p:spPr>
          <a:xfrm>
            <a:off x="2628900" y="3154475"/>
            <a:ext cx="1230900" cy="1490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12f9700b3_1_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Pixhawk連結Jetson nano</a:t>
            </a:r>
            <a:endParaRPr dirty="0"/>
          </a:p>
        </p:txBody>
      </p:sp>
      <p:pic>
        <p:nvPicPr>
          <p:cNvPr id="818" name="Google Shape;818;g1012f9700b3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90813"/>
            <a:ext cx="179070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1012f9700b3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4595675"/>
            <a:ext cx="26670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1012f9700b3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738" y="1690813"/>
            <a:ext cx="20097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1012f9700b3_1_18"/>
          <p:cNvSpPr txBox="1"/>
          <p:nvPr/>
        </p:nvSpPr>
        <p:spPr>
          <a:xfrm>
            <a:off x="6932000" y="2294525"/>
            <a:ext cx="2378100" cy="58500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MAVProxy</a:t>
            </a:r>
            <a:endParaRPr sz="26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2" name="Google Shape;822;g1012f9700b3_1_18"/>
          <p:cNvCxnSpPr>
            <a:stCxn id="818" idx="3"/>
            <a:endCxn id="821" idx="1"/>
          </p:cNvCxnSpPr>
          <p:nvPr/>
        </p:nvCxnSpPr>
        <p:spPr>
          <a:xfrm>
            <a:off x="2628900" y="2467100"/>
            <a:ext cx="4303200" cy="1200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3" name="Google Shape;823;g1012f9700b3_1_18"/>
          <p:cNvCxnSpPr>
            <a:stCxn id="821" idx="1"/>
            <a:endCxn id="818" idx="3"/>
          </p:cNvCxnSpPr>
          <p:nvPr/>
        </p:nvCxnSpPr>
        <p:spPr>
          <a:xfrm rot="10800000">
            <a:off x="2628800" y="2467025"/>
            <a:ext cx="4303200" cy="1200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4" name="Google Shape;824;g1012f9700b3_1_18"/>
          <p:cNvCxnSpPr>
            <a:stCxn id="819" idx="0"/>
            <a:endCxn id="821" idx="2"/>
          </p:cNvCxnSpPr>
          <p:nvPr/>
        </p:nvCxnSpPr>
        <p:spPr>
          <a:xfrm rot="10800000" flipH="1">
            <a:off x="6096000" y="2879375"/>
            <a:ext cx="2025000" cy="17163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5" name="Google Shape;825;g1012f9700b3_1_18"/>
          <p:cNvCxnSpPr>
            <a:stCxn id="821" idx="2"/>
            <a:endCxn id="819" idx="0"/>
          </p:cNvCxnSpPr>
          <p:nvPr/>
        </p:nvCxnSpPr>
        <p:spPr>
          <a:xfrm flipH="1">
            <a:off x="6096050" y="2879525"/>
            <a:ext cx="2025000" cy="17163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6" name="Google Shape;826;g1012f9700b3_1_18"/>
          <p:cNvSpPr/>
          <p:nvPr/>
        </p:nvSpPr>
        <p:spPr>
          <a:xfrm>
            <a:off x="9255825" y="1361725"/>
            <a:ext cx="2378100" cy="218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012f9700b3_2_3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Pixhawk與Jetson nano連接</a:t>
            </a:r>
            <a:endParaRPr dirty="0"/>
          </a:p>
        </p:txBody>
      </p:sp>
      <p:sp>
        <p:nvSpPr>
          <p:cNvPr id="832" name="Google Shape;832;g1012f9700b3_2_3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12f9700b3_1_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數據流</a:t>
            </a:r>
            <a:endParaRPr/>
          </a:p>
        </p:txBody>
      </p:sp>
      <p:sp>
        <p:nvSpPr>
          <p:cNvPr id="848" name="Google Shape;848;g1012f9700b3_1_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9" name="Google Shape;849;g1012f9700b3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1825625"/>
            <a:ext cx="4733925" cy="37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g1012f9700b3_1_36"/>
          <p:cNvSpPr txBox="1"/>
          <p:nvPr/>
        </p:nvSpPr>
        <p:spPr>
          <a:xfrm>
            <a:off x="5670000" y="2950400"/>
            <a:ext cx="5683800" cy="4926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數據流透過MAVProxy轉換成有意義的訊息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g1012f9700b3_1_36"/>
          <p:cNvSpPr txBox="1"/>
          <p:nvPr/>
        </p:nvSpPr>
        <p:spPr>
          <a:xfrm>
            <a:off x="5670000" y="2120513"/>
            <a:ext cx="5683800" cy="4926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Calibri"/>
                <a:ea typeface="Calibri"/>
                <a:cs typeface="Calibri"/>
                <a:sym typeface="Calibri"/>
              </a:rPr>
              <a:t>指令：sudo cat /dev/ttyTHS1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12f9700b3_1_3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接腳圖</a:t>
            </a:r>
            <a:endParaRPr/>
          </a:p>
        </p:txBody>
      </p:sp>
      <p:sp>
        <p:nvSpPr>
          <p:cNvPr id="857" name="Google Shape;857;g1012f9700b3_1_3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透過這張圖可以知道，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資料傳輸到檔名ttyTHS1這個檔案裡</a:t>
            </a:r>
            <a:endParaRPr/>
          </a:p>
        </p:txBody>
      </p:sp>
      <p:pic>
        <p:nvPicPr>
          <p:cNvPr id="858" name="Google Shape;858;g1012f9700b3_1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900" y="29600"/>
            <a:ext cx="4990101" cy="67988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9" name="Google Shape;859;g1012f9700b3_1_350"/>
          <p:cNvSpPr/>
          <p:nvPr/>
        </p:nvSpPr>
        <p:spPr>
          <a:xfrm>
            <a:off x="9512400" y="1371600"/>
            <a:ext cx="1983300" cy="1154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012f9700b3_1_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安裝MAVProxy        </a:t>
            </a:r>
            <a:endParaRPr/>
          </a:p>
        </p:txBody>
      </p:sp>
      <p:sp>
        <p:nvSpPr>
          <p:cNvPr id="865" name="Google Shape;865;g1012f9700b3_1_3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sudo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apt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dev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opencv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wxgtk4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zh-TW" sz="2000" dirty="0">
                <a:solidFill>
                  <a:srgbClr val="00999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pip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matplotlib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lxml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pygame</a:t>
            </a:r>
            <a:endParaRPr sz="2000" dirty="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pip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PyYAML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mavproxy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endParaRPr sz="2000" dirty="0">
              <a:solidFill>
                <a:srgbClr val="40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echo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DD1144"/>
                </a:solidFill>
                <a:latin typeface="Courier New"/>
                <a:ea typeface="Courier New"/>
                <a:cs typeface="Courier New"/>
                <a:sym typeface="Courier New"/>
              </a:rPr>
              <a:t>"export PATH=$PATH:$HOME/.local/bin"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~/.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bashrc</a:t>
            </a:r>
            <a:endParaRPr sz="20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pip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mavproxy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zh-TW" sz="2000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TW" sz="2000" b="1" dirty="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upgrade</a:t>
            </a:r>
            <a:endParaRPr sz="20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6" name="Google Shape;866;g1012f9700b3_1_324"/>
          <p:cNvSpPr txBox="1"/>
          <p:nvPr/>
        </p:nvSpPr>
        <p:spPr>
          <a:xfrm>
            <a:off x="7104700" y="927550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網站支援 </a:t>
            </a: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https://reurl.cc/q13b4N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7" name="Google Shape;867;g1012f9700b3_1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950" y="4361600"/>
            <a:ext cx="9944100" cy="1657350"/>
          </a:xfrm>
          <a:prstGeom prst="rect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012f9700b3_1_2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啟動MAVProxy</a:t>
            </a:r>
            <a:endParaRPr/>
          </a:p>
        </p:txBody>
      </p:sp>
      <p:sp>
        <p:nvSpPr>
          <p:cNvPr id="873" name="Google Shape;873;g1012f9700b3_1_202"/>
          <p:cNvSpPr txBox="1">
            <a:spLocks noGrp="1"/>
          </p:cNvSpPr>
          <p:nvPr>
            <p:ph type="body" idx="1"/>
          </p:nvPr>
        </p:nvSpPr>
        <p:spPr>
          <a:xfrm>
            <a:off x="838200" y="18749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sudo mavproxy.py --master=/dev/ttyTHS1 --baudrate 57600 --aircraft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CopterMaxx</a:t>
            </a:r>
            <a:endParaRPr/>
          </a:p>
        </p:txBody>
      </p:sp>
      <p:pic>
        <p:nvPicPr>
          <p:cNvPr id="874" name="Google Shape;874;g1012f9700b3_1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222" y="2614025"/>
            <a:ext cx="4302575" cy="37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012f9700b3_1_150"/>
          <p:cNvSpPr txBox="1">
            <a:spLocks noGrp="1"/>
          </p:cNvSpPr>
          <p:nvPr>
            <p:ph type="title"/>
          </p:nvPr>
        </p:nvSpPr>
        <p:spPr>
          <a:xfrm>
            <a:off x="415600" y="6216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MAVProxy</a:t>
            </a:r>
            <a:endParaRPr/>
          </a:p>
        </p:txBody>
      </p:sp>
      <p:sp>
        <p:nvSpPr>
          <p:cNvPr id="880" name="Google Shape;880;g1012f9700b3_1_150"/>
          <p:cNvSpPr txBox="1">
            <a:spLocks noGrp="1"/>
          </p:cNvSpPr>
          <p:nvPr>
            <p:ph type="body" idx="1"/>
          </p:nvPr>
        </p:nvSpPr>
        <p:spPr>
          <a:xfrm>
            <a:off x="554133" y="2048844"/>
            <a:ext cx="15147600" cy="607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重要作用之一就是管理端口</a:t>
            </a:r>
            <a:endParaRPr/>
          </a:p>
        </p:txBody>
      </p:sp>
      <p:pic>
        <p:nvPicPr>
          <p:cNvPr id="881" name="Google Shape;881;g1012f9700b3_1_150"/>
          <p:cNvPicPr preferRelativeResize="0"/>
          <p:nvPr/>
        </p:nvPicPr>
        <p:blipFill rotWithShape="1">
          <a:blip r:embed="rId3">
            <a:alphaModFix/>
          </a:blip>
          <a:srcRect r="39653"/>
          <a:stretch/>
        </p:blipFill>
        <p:spPr>
          <a:xfrm>
            <a:off x="5011717" y="1060467"/>
            <a:ext cx="6361101" cy="5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1012f9700b3_1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07" y="4637074"/>
            <a:ext cx="4516100" cy="20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12f9700b3_2_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Dronekit</a:t>
            </a:r>
            <a:endParaRPr/>
          </a:p>
        </p:txBody>
      </p:sp>
      <p:sp>
        <p:nvSpPr>
          <p:cNvPr id="888" name="Google Shape;888;g1012f9700b3_2_3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12f9700b3_1_3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Dronekit</a:t>
            </a:r>
            <a:endParaRPr/>
          </a:p>
        </p:txBody>
      </p:sp>
      <p:sp>
        <p:nvSpPr>
          <p:cNvPr id="894" name="Google Shape;894;g1012f9700b3_1_3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/>
              <a:t>用python寫的無人機自動飛行函式庫，設有一個資料豐富的網站</a:t>
            </a:r>
            <a:endParaRPr/>
          </a:p>
        </p:txBody>
      </p:sp>
      <p:pic>
        <p:nvPicPr>
          <p:cNvPr id="895" name="Google Shape;895;g1012f9700b3_1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325" y="2189925"/>
            <a:ext cx="8496974" cy="3901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6" name="Google Shape;896;g1012f9700b3_1_337"/>
          <p:cNvSpPr txBox="1"/>
          <p:nvPr/>
        </p:nvSpPr>
        <p:spPr>
          <a:xfrm>
            <a:off x="4736475" y="77502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連結支援 </a:t>
            </a: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https://reurl.cc/MkGmrK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12f9700b3_7_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目的</a:t>
            </a:r>
            <a:endParaRPr dirty="0"/>
          </a:p>
        </p:txBody>
      </p:sp>
      <p:sp>
        <p:nvSpPr>
          <p:cNvPr id="91" name="Google Shape;91;g1012f9700b3_7_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4200" dirty="0"/>
              <a:t>實現無人機精準降落</a:t>
            </a:r>
            <a:endParaRPr sz="4200" dirty="0"/>
          </a:p>
        </p:txBody>
      </p:sp>
      <p:pic>
        <p:nvPicPr>
          <p:cNvPr id="92" name="Google Shape;92;g1012f9700b3_7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097" y="1262762"/>
            <a:ext cx="5267549" cy="51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012f9700b3_1_3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安裝dronekit </a:t>
            </a:r>
            <a:endParaRPr/>
          </a:p>
        </p:txBody>
      </p:sp>
      <p:sp>
        <p:nvSpPr>
          <p:cNvPr id="902" name="Google Shape;902;g1012f9700b3_1_3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88900" marR="889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sudo apt-get install python-pip python-dev</a:t>
            </a:r>
            <a:endParaRPr sz="20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dronekit</a:t>
            </a:r>
            <a:endParaRPr sz="20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88900" marR="88900" lvl="0" indent="0" algn="l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903" name="Google Shape;903;g1012f9700b3_1_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00" y="2177672"/>
            <a:ext cx="5992000" cy="42401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012f9700b3_1_207"/>
          <p:cNvSpPr txBox="1">
            <a:spLocks noGrp="1"/>
          </p:cNvSpPr>
          <p:nvPr>
            <p:ph type="title"/>
          </p:nvPr>
        </p:nvSpPr>
        <p:spPr>
          <a:xfrm>
            <a:off x="415600" y="5839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Dronekit腳本</a:t>
            </a:r>
            <a:endParaRPr/>
          </a:p>
        </p:txBody>
      </p:sp>
      <p:sp>
        <p:nvSpPr>
          <p:cNvPr id="909" name="Google Shape;909;g1012f9700b3_1_207"/>
          <p:cNvSpPr txBox="1">
            <a:spLocks noGrp="1"/>
          </p:cNvSpPr>
          <p:nvPr>
            <p:ph type="body" idx="1"/>
          </p:nvPr>
        </p:nvSpPr>
        <p:spPr>
          <a:xfrm>
            <a:off x="415600" y="10794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hello.py</a:t>
            </a:r>
            <a:endParaRPr/>
          </a:p>
        </p:txBody>
      </p:sp>
      <p:pic>
        <p:nvPicPr>
          <p:cNvPr id="910" name="Google Shape;910;g1012f9700b3_1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9806"/>
            <a:ext cx="12192001" cy="5148188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g1012f9700b3_1_207"/>
          <p:cNvSpPr/>
          <p:nvPr/>
        </p:nvSpPr>
        <p:spPr>
          <a:xfrm>
            <a:off x="6492900" y="2111675"/>
            <a:ext cx="2989800" cy="2271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1012f9700b3_1_207"/>
          <p:cNvSpPr txBox="1"/>
          <p:nvPr/>
        </p:nvSpPr>
        <p:spPr>
          <a:xfrm>
            <a:off x="6092500" y="1203850"/>
            <a:ext cx="5683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hello.py --connect 127.0.0.1:14551</a:t>
            </a:r>
            <a:endParaRPr sz="20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12f9700b3_2_3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SITL模擬器</a:t>
            </a:r>
            <a:endParaRPr/>
          </a:p>
        </p:txBody>
      </p:sp>
      <p:sp>
        <p:nvSpPr>
          <p:cNvPr id="918" name="Google Shape;918;g1012f9700b3_2_3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012f9700b3_2_10"/>
          <p:cNvSpPr txBox="1">
            <a:spLocks noGrp="1"/>
          </p:cNvSpPr>
          <p:nvPr>
            <p:ph type="title"/>
          </p:nvPr>
        </p:nvSpPr>
        <p:spPr>
          <a:xfrm>
            <a:off x="838188" y="3554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SITL模擬器架設參考</a:t>
            </a:r>
            <a:endParaRPr/>
          </a:p>
        </p:txBody>
      </p:sp>
      <p:sp>
        <p:nvSpPr>
          <p:cNvPr id="924" name="Google Shape;924;g1012f9700b3_2_10"/>
          <p:cNvSpPr txBox="1">
            <a:spLocks noGrp="1"/>
          </p:cNvSpPr>
          <p:nvPr>
            <p:ph type="body" idx="1"/>
          </p:nvPr>
        </p:nvSpPr>
        <p:spPr>
          <a:xfrm>
            <a:off x="313675" y="1612238"/>
            <a:ext cx="51579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4400" b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https://reurl.cc/yeljV8</a:t>
            </a:r>
            <a:endParaRPr/>
          </a:p>
        </p:txBody>
      </p:sp>
      <p:sp>
        <p:nvSpPr>
          <p:cNvPr id="925" name="Google Shape;925;g1012f9700b3_2_1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g1012f9700b3_2_10"/>
          <p:cNvSpPr txBox="1">
            <a:spLocks noGrp="1"/>
          </p:cNvSpPr>
          <p:nvPr>
            <p:ph type="body" idx="3"/>
          </p:nvPr>
        </p:nvSpPr>
        <p:spPr>
          <a:xfrm>
            <a:off x="6264875" y="1612238"/>
            <a:ext cx="5183100" cy="823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4400" b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https://reurl.cc/WXVZpk</a:t>
            </a:r>
            <a:endParaRPr/>
          </a:p>
        </p:txBody>
      </p:sp>
      <p:sp>
        <p:nvSpPr>
          <p:cNvPr id="927" name="Google Shape;927;g1012f9700b3_2_10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8" name="Google Shape;928;g1012f9700b3_2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436050"/>
            <a:ext cx="5785276" cy="3987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g1012f9700b3_2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1850" y="2436050"/>
            <a:ext cx="6214124" cy="430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012f9700b3_1_3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SITL的github資源</a:t>
            </a:r>
            <a:endParaRPr/>
          </a:p>
        </p:txBody>
      </p:sp>
      <p:sp>
        <p:nvSpPr>
          <p:cNvPr id="935" name="Google Shape;935;g1012f9700b3_1_3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6" name="Google Shape;936;g1012f9700b3_1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825" y="1690825"/>
            <a:ext cx="7623976" cy="4953451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37" name="Google Shape;937;g1012f9700b3_1_358"/>
          <p:cNvSpPr txBox="1"/>
          <p:nvPr/>
        </p:nvSpPr>
        <p:spPr>
          <a:xfrm>
            <a:off x="6769200" y="88807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連結支援 </a:t>
            </a:r>
            <a:r>
              <a:rPr lang="zh-TW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https://reurl.cc/EZaM4A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12f9700b3_1_3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啟動SITL模擬器</a:t>
            </a:r>
            <a:endParaRPr/>
          </a:p>
        </p:txBody>
      </p:sp>
      <p:sp>
        <p:nvSpPr>
          <p:cNvPr id="943" name="Google Shape;943;g1012f9700b3_1_3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 dirty="0">
                <a:latin typeface="Arial"/>
                <a:cs typeface="Arial"/>
                <a:sym typeface="Arial"/>
              </a:rPr>
              <a:t>寫入./Tools/autotest/sim_vehicle.py --map -v ArduCopter</a:t>
            </a:r>
            <a:endParaRPr sz="3400" dirty="0"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400" dirty="0"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3400" dirty="0">
                <a:latin typeface="Arial"/>
                <a:cs typeface="Arial"/>
                <a:sym typeface="Arial"/>
              </a:rPr>
              <a:t>--map </a:t>
            </a:r>
            <a:endParaRPr sz="3400" dirty="0"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3400" dirty="0">
                <a:latin typeface="Arial"/>
                <a:cs typeface="Arial"/>
                <a:sym typeface="Arial"/>
              </a:rPr>
              <a:t>載入模擬地圖</a:t>
            </a:r>
            <a:endParaRPr sz="3400" dirty="0"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400" dirty="0"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3400" dirty="0">
                <a:latin typeface="Arial"/>
                <a:cs typeface="Arial"/>
                <a:sym typeface="Arial"/>
              </a:rPr>
              <a:t>-v ArduCopter</a:t>
            </a:r>
            <a:endParaRPr sz="3400" dirty="0"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3400" dirty="0">
                <a:latin typeface="Arial"/>
                <a:cs typeface="Arial"/>
                <a:sym typeface="Arial"/>
              </a:rPr>
              <a:t>設定要模擬的飛機種類</a:t>
            </a:r>
            <a:endParaRPr sz="3400" dirty="0">
              <a:latin typeface="Arial"/>
              <a:cs typeface="Arial"/>
              <a:sym typeface="Arial"/>
            </a:endParaRPr>
          </a:p>
        </p:txBody>
      </p:sp>
      <p:pic>
        <p:nvPicPr>
          <p:cNvPr id="944" name="Google Shape;944;g1012f9700b3_1_318"/>
          <p:cNvPicPr preferRelativeResize="0"/>
          <p:nvPr/>
        </p:nvPicPr>
        <p:blipFill rotWithShape="1">
          <a:blip r:embed="rId3">
            <a:alphaModFix/>
          </a:blip>
          <a:srcRect r="13688"/>
          <a:stretch/>
        </p:blipFill>
        <p:spPr>
          <a:xfrm>
            <a:off x="4857625" y="2404275"/>
            <a:ext cx="7058175" cy="39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012f9700b3_1_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SITL模擬pixhawk環境</a:t>
            </a:r>
            <a:endParaRPr/>
          </a:p>
        </p:txBody>
      </p:sp>
      <p:sp>
        <p:nvSpPr>
          <p:cNvPr id="950" name="Google Shape;950;g1012f9700b3_1_43"/>
          <p:cNvSpPr txBox="1">
            <a:spLocks noGrp="1"/>
          </p:cNvSpPr>
          <p:nvPr>
            <p:ph type="body" idx="1"/>
          </p:nvPr>
        </p:nvSpPr>
        <p:spPr>
          <a:xfrm>
            <a:off x="415650" y="1151408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sim_vehicle.py檔</a:t>
            </a:r>
            <a:endParaRPr/>
          </a:p>
        </p:txBody>
      </p:sp>
      <p:pic>
        <p:nvPicPr>
          <p:cNvPr id="951" name="Google Shape;951;g1012f9700b3_1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6507"/>
            <a:ext cx="12191997" cy="525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012f9700b3_1_98"/>
          <p:cNvSpPr txBox="1">
            <a:spLocks noGrp="1"/>
          </p:cNvSpPr>
          <p:nvPr>
            <p:ph type="title"/>
          </p:nvPr>
        </p:nvSpPr>
        <p:spPr>
          <a:xfrm>
            <a:off x="211952" y="348225"/>
            <a:ext cx="11360700" cy="10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SITL模擬Pixhawk環境</a:t>
            </a:r>
            <a:endParaRPr/>
          </a:p>
        </p:txBody>
      </p:sp>
      <p:sp>
        <p:nvSpPr>
          <p:cNvPr id="957" name="Google Shape;957;g1012f9700b3_1_98"/>
          <p:cNvSpPr txBox="1">
            <a:spLocks noGrp="1"/>
          </p:cNvSpPr>
          <p:nvPr>
            <p:ph type="body" idx="1"/>
          </p:nvPr>
        </p:nvSpPr>
        <p:spPr>
          <a:xfrm>
            <a:off x="272725" y="10934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sim_vehicle.py檔</a:t>
            </a:r>
            <a:endParaRPr/>
          </a:p>
        </p:txBody>
      </p:sp>
      <p:pic>
        <p:nvPicPr>
          <p:cNvPr id="958" name="Google Shape;958;g1012f9700b3_1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7360"/>
            <a:ext cx="12191999" cy="472623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g1012f9700b3_1_98"/>
          <p:cNvSpPr/>
          <p:nvPr/>
        </p:nvSpPr>
        <p:spPr>
          <a:xfrm>
            <a:off x="8986842" y="3618725"/>
            <a:ext cx="742800" cy="763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12f9700b3_2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SITL模擬器連接Mission planner</a:t>
            </a:r>
            <a:endParaRPr/>
          </a:p>
        </p:txBody>
      </p:sp>
      <p:sp>
        <p:nvSpPr>
          <p:cNvPr id="965" name="Google Shape;965;g1012f9700b3_2_0"/>
          <p:cNvSpPr txBox="1">
            <a:spLocks noGrp="1"/>
          </p:cNvSpPr>
          <p:nvPr>
            <p:ph type="body" idx="1"/>
          </p:nvPr>
        </p:nvSpPr>
        <p:spPr>
          <a:xfrm>
            <a:off x="415600" y="1536625"/>
            <a:ext cx="4170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1.先確認自己電腦連接的網路位址(每次連網時都會變動，需重新確認)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2.將mission planner左上角改為UDP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dirty="0"/>
              <a:t>3.於SITL模擬器操作視窗 </a:t>
            </a:r>
            <a:r>
              <a:rPr lang="zh-TW" b="1" dirty="0"/>
              <a:t>output add </a:t>
            </a:r>
            <a:r>
              <a:rPr lang="zh-TW" b="1" dirty="0">
                <a:solidFill>
                  <a:srgbClr val="FF0000"/>
                </a:solidFill>
              </a:rPr>
              <a:t>網路位址</a:t>
            </a:r>
            <a:r>
              <a:rPr lang="zh-TW" b="1" dirty="0"/>
              <a:t>:1450</a:t>
            </a:r>
            <a:r>
              <a:rPr lang="zh-TW" dirty="0"/>
              <a:t>加入新的端口(右圖的10.0.30.11為範例，實際操作時請替換成自己的網路位址)</a:t>
            </a:r>
            <a:endParaRPr dirty="0"/>
          </a:p>
        </p:txBody>
      </p:sp>
      <p:pic>
        <p:nvPicPr>
          <p:cNvPr id="966" name="Google Shape;966;g1012f9700b3_2_0"/>
          <p:cNvPicPr preferRelativeResize="0"/>
          <p:nvPr/>
        </p:nvPicPr>
        <p:blipFill rotWithShape="1">
          <a:blip r:embed="rId3">
            <a:alphaModFix/>
          </a:blip>
          <a:srcRect r="17985"/>
          <a:stretch/>
        </p:blipFill>
        <p:spPr>
          <a:xfrm>
            <a:off x="5229225" y="4185700"/>
            <a:ext cx="6825276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1012f9700b3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75" y="2414594"/>
            <a:ext cx="7606326" cy="143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1012f9700b3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75" y="1561669"/>
            <a:ext cx="5850475" cy="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012f9700b3_5_57"/>
          <p:cNvSpPr txBox="1">
            <a:spLocks noGrp="1"/>
          </p:cNvSpPr>
          <p:nvPr>
            <p:ph type="title"/>
          </p:nvPr>
        </p:nvSpPr>
        <p:spPr>
          <a:xfrm>
            <a:off x="838200" y="483225"/>
            <a:ext cx="10515600" cy="565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400" dirty="0">
                <a:solidFill>
                  <a:schemeClr val="dk2"/>
                </a:solidFill>
              </a:rPr>
              <a:t>訓練模型</a:t>
            </a:r>
            <a:endParaRPr sz="4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12f9700b3_7_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精準降落流程</a:t>
            </a:r>
            <a:endParaRPr dirty="0"/>
          </a:p>
        </p:txBody>
      </p:sp>
      <p:sp>
        <p:nvSpPr>
          <p:cNvPr id="98" name="Google Shape;98;g1012f9700b3_7_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全程無須任何手動操作，從起飛開始，</a:t>
            </a:r>
            <a:endParaRPr dirty="0">
              <a:latin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>
                <a:latin typeface="+mn-ea"/>
              </a:rPr>
              <a:t>到升空以後的移動，最後鎖定目標降落</a:t>
            </a:r>
            <a:endParaRPr dirty="0">
              <a:latin typeface="+mn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dirty="0">
                <a:latin typeface="+mn-ea"/>
              </a:rPr>
              <a:t>都是全自動</a:t>
            </a:r>
            <a:endParaRPr dirty="0">
              <a:latin typeface="+mn-ea"/>
            </a:endParaRPr>
          </a:p>
        </p:txBody>
      </p:sp>
      <p:pic>
        <p:nvPicPr>
          <p:cNvPr id="99" name="Google Shape;99;g1012f9700b3_7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472" y="1536625"/>
            <a:ext cx="6117725" cy="42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012f9700b3_5_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使用的模型為SSD</a:t>
            </a:r>
            <a:endParaRPr/>
          </a:p>
        </p:txBody>
      </p:sp>
      <p:pic>
        <p:nvPicPr>
          <p:cNvPr id="1175" name="Google Shape;1175;g1012f9700b3_5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25" y="2064238"/>
            <a:ext cx="108299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012f9700b3_5_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SSD優點</a:t>
            </a:r>
            <a:endParaRPr/>
          </a:p>
        </p:txBody>
      </p:sp>
      <p:sp>
        <p:nvSpPr>
          <p:cNvPr id="1181" name="Google Shape;1181;g1012f9700b3_5_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292929"/>
                </a:solidFill>
                <a:latin typeface="+mn-ea"/>
                <a:cs typeface="Georgia"/>
                <a:sym typeface="Georgia"/>
              </a:rPr>
              <a:t>Faster R-CNN這一類方法雖然準確率高，但伴隨的就是計算量過大的問題。就算是在等級較較高的硬體，也很難達到 real-time檢測。</a:t>
            </a:r>
            <a:endParaRPr dirty="0">
              <a:solidFill>
                <a:srgbClr val="292929"/>
              </a:solidFill>
              <a:latin typeface="+mn-e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+mn-e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>
                <a:solidFill>
                  <a:srgbClr val="3D3D3D"/>
                </a:solidFill>
                <a:latin typeface="+mn-ea"/>
                <a:cs typeface="Roboto"/>
                <a:sym typeface="Roboto"/>
              </a:rPr>
              <a:t>運行速度可以和YOLO媲美，檢測精度可以和Faster RCNN媲美</a:t>
            </a:r>
            <a:endParaRPr sz="3600" dirty="0">
              <a:solidFill>
                <a:srgbClr val="292929"/>
              </a:solidFill>
              <a:latin typeface="+mn-e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+mn-e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+mn-e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012f9700b3_5_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訓練張數:100張</a:t>
            </a:r>
            <a:endParaRPr/>
          </a:p>
        </p:txBody>
      </p:sp>
      <p:pic>
        <p:nvPicPr>
          <p:cNvPr id="1187" name="Google Shape;1187;g1012f9700b3_5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440" y="1551900"/>
            <a:ext cx="3701110" cy="20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g1012f9700b3_5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455" y="1551900"/>
            <a:ext cx="3690543" cy="208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g1012f9700b3_5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25" y="1551900"/>
            <a:ext cx="3701101" cy="209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g1012f9700b3_5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25" y="4425900"/>
            <a:ext cx="3738655" cy="209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g1012f9700b3_5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7401" y="4419711"/>
            <a:ext cx="3738651" cy="210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g1012f9700b3_5_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5450" y="4440288"/>
            <a:ext cx="3701101" cy="2065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g1012f9700b3_5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49" y="975700"/>
            <a:ext cx="9781223" cy="55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012f9700b3_5_7"/>
          <p:cNvSpPr txBox="1">
            <a:spLocks noGrp="1"/>
          </p:cNvSpPr>
          <p:nvPr>
            <p:ph type="title"/>
          </p:nvPr>
        </p:nvSpPr>
        <p:spPr>
          <a:xfrm>
            <a:off x="954575" y="2109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chemeClr val="dk2"/>
                </a:solidFill>
              </a:rPr>
              <a:t>訓練參數</a:t>
            </a:r>
            <a:endParaRPr sz="4400"/>
          </a:p>
        </p:txBody>
      </p:sp>
      <p:sp>
        <p:nvSpPr>
          <p:cNvPr id="1203" name="Google Shape;1203;g1012f9700b3_5_7"/>
          <p:cNvSpPr txBox="1">
            <a:spLocks noGrp="1"/>
          </p:cNvSpPr>
          <p:nvPr>
            <p:ph type="body" idx="1"/>
          </p:nvPr>
        </p:nvSpPr>
        <p:spPr>
          <a:xfrm>
            <a:off x="838200" y="1536675"/>
            <a:ext cx="10515600" cy="494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rmsprop算法 (Root Mean Square Prop)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MiniBatchSize:</a:t>
            </a:r>
            <a:r>
              <a:rPr lang="en-US" altLang="zh-TW" dirty="0"/>
              <a:t>5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Shuffle:every-epoch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MaxEpochs:</a:t>
            </a:r>
            <a:r>
              <a:rPr lang="en-US" altLang="zh-TW" dirty="0"/>
              <a:t>115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InitialLearnRate:1e-5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LearnRateSchedule:piecewise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LearnRateDropPeriod:</a:t>
            </a:r>
            <a:r>
              <a:rPr lang="en-US" altLang="zh-TW" dirty="0"/>
              <a:t>100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LearnRateDropFactor:0.4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Verbose:1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ExecutionEnvironment:multi-gpu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dirty="0"/>
              <a:t>Plots:training-progress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12f9700b3_3_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 Progress</a:t>
            </a:r>
            <a:endParaRPr/>
          </a:p>
        </p:txBody>
      </p:sp>
      <p:sp>
        <p:nvSpPr>
          <p:cNvPr id="1209" name="Google Shape;1209;g1012f9700b3_3_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0" name="Google Shape;1210;g1012f9700b3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350" y="1437750"/>
            <a:ext cx="10451300" cy="52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012f9700b3_5_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偵測target結果</a:t>
            </a:r>
            <a:endParaRPr/>
          </a:p>
        </p:txBody>
      </p:sp>
      <p:pic>
        <p:nvPicPr>
          <p:cNvPr id="1216" name="Google Shape;1216;g1012f9700b3_5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400" y="1417638"/>
            <a:ext cx="9050542" cy="51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012f9700b3_3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無人機偵測到Target示意圖</a:t>
            </a:r>
            <a:endParaRPr/>
          </a:p>
        </p:txBody>
      </p:sp>
      <p:pic>
        <p:nvPicPr>
          <p:cNvPr id="1222" name="Google Shape;1222;g1012f9700b3_3_0"/>
          <p:cNvPicPr preferRelativeResize="0"/>
          <p:nvPr/>
        </p:nvPicPr>
        <p:blipFill rotWithShape="1">
          <a:blip r:embed="rId3">
            <a:alphaModFix/>
          </a:blip>
          <a:srcRect l="5875" t="3978" r="6305" b="8378"/>
          <a:stretch/>
        </p:blipFill>
        <p:spPr>
          <a:xfrm>
            <a:off x="2584875" y="1745500"/>
            <a:ext cx="7239524" cy="40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012f9700b3_7_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精準降落詳細流程</a:t>
            </a:r>
            <a:endParaRPr/>
          </a:p>
        </p:txBody>
      </p:sp>
      <p:sp>
        <p:nvSpPr>
          <p:cNvPr id="1228" name="Google Shape;1228;g1012f9700b3_7_2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</a:rPr>
              <a:t>各個部件的配合圖解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1012f9700b3_7_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輸入遠端遙控指令，透過ssh</a:t>
            </a:r>
            <a:endParaRPr/>
          </a:p>
        </p:txBody>
      </p:sp>
      <p:sp>
        <p:nvSpPr>
          <p:cNvPr id="1234" name="Google Shape;1234;g1012f9700b3_7_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5" name="Google Shape;1235;g1012f9700b3_7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50" y="1825613"/>
            <a:ext cx="4834550" cy="29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g1012f9700b3_7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838" y="2154713"/>
            <a:ext cx="2009775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g1012f9700b3_7_33"/>
          <p:cNvSpPr/>
          <p:nvPr/>
        </p:nvSpPr>
        <p:spPr>
          <a:xfrm>
            <a:off x="7326675" y="1758225"/>
            <a:ext cx="2378100" cy="2180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8" name="Google Shape;1238;g1012f9700b3_7_33"/>
          <p:cNvCxnSpPr>
            <a:endCxn id="1237" idx="1"/>
          </p:cNvCxnSpPr>
          <p:nvPr/>
        </p:nvCxnSpPr>
        <p:spPr>
          <a:xfrm rot="10800000" flipH="1">
            <a:off x="5411775" y="2848575"/>
            <a:ext cx="1914900" cy="24600"/>
          </a:xfrm>
          <a:prstGeom prst="straightConnector1">
            <a:avLst/>
          </a:prstGeom>
          <a:noFill/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39" name="Google Shape;1239;g1012f9700b3_7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201" y="4006325"/>
            <a:ext cx="3304601" cy="20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2f9700b3_7_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降落情境</a:t>
            </a:r>
            <a:endParaRPr dirty="0"/>
          </a:p>
        </p:txBody>
      </p:sp>
      <p:sp>
        <p:nvSpPr>
          <p:cNvPr id="105" name="Google Shape;105;g1012f9700b3_7_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g1012f9700b3_7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850" y="1953300"/>
            <a:ext cx="5726448" cy="42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012f9700b3_7_20"/>
          <p:cNvPicPr preferRelativeResize="0"/>
          <p:nvPr/>
        </p:nvPicPr>
        <p:blipFill rotWithShape="1">
          <a:blip r:embed="rId4">
            <a:alphaModFix/>
          </a:blip>
          <a:srcRect l="22763" t="-1449" r="27425" b="1450"/>
          <a:stretch/>
        </p:blipFill>
        <p:spPr>
          <a:xfrm>
            <a:off x="1545475" y="2400775"/>
            <a:ext cx="3176799" cy="369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1012f9700b3_7_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無人機起飛並用GPS作大方向移動</a:t>
            </a:r>
            <a:endParaRPr/>
          </a:p>
        </p:txBody>
      </p:sp>
      <p:sp>
        <p:nvSpPr>
          <p:cNvPr id="1245" name="Google Shape;1245;g1012f9700b3_7_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6" name="Google Shape;1246;g1012f9700b3_7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787" y="1485375"/>
            <a:ext cx="5032426" cy="3354950"/>
          </a:xfrm>
          <a:prstGeom prst="rect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7" name="Google Shape;1247;g1012f9700b3_7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2313" y="3753838"/>
            <a:ext cx="2009775" cy="1590675"/>
          </a:xfrm>
          <a:prstGeom prst="rect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8" name="Google Shape;1248;g1012f9700b3_7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1" y="3753850"/>
            <a:ext cx="4137326" cy="2758224"/>
          </a:xfrm>
          <a:prstGeom prst="rect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9" name="Google Shape;1249;g1012f9700b3_7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1001" y="5387650"/>
            <a:ext cx="5449050" cy="789175"/>
          </a:xfrm>
          <a:prstGeom prst="rect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50" name="Google Shape;1250;g1012f9700b3_7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723" y="1875300"/>
            <a:ext cx="2808050" cy="550225"/>
          </a:xfrm>
          <a:prstGeom prst="rect">
            <a:avLst/>
          </a:prstGeom>
          <a:noFill/>
          <a:ln w="28575" cap="flat" cmpd="sng">
            <a:solidFill>
              <a:srgbClr val="DD114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1012f9700b3_7_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到達目標上方以後開始偵測並微調位置</a:t>
            </a:r>
            <a:endParaRPr/>
          </a:p>
        </p:txBody>
      </p:sp>
      <p:sp>
        <p:nvSpPr>
          <p:cNvPr id="1256" name="Google Shape;1256;g1012f9700b3_7_6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Matlab將座標寫入txt檔，再由Dronekit程式碼讀取txt檔座標並進行細微調整。</a:t>
            </a:r>
            <a:endParaRPr/>
          </a:p>
        </p:txBody>
      </p:sp>
      <p:pic>
        <p:nvPicPr>
          <p:cNvPr id="1257" name="Google Shape;1257;g1012f9700b3_7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88" y="3472238"/>
            <a:ext cx="3971925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g1012f9700b3_7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9650" y="2506325"/>
            <a:ext cx="1208748" cy="14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g1012f9700b3_7_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1438" y="2426125"/>
            <a:ext cx="2009775" cy="159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0" name="Google Shape;1260;g1012f9700b3_7_61"/>
          <p:cNvCxnSpPr>
            <a:stCxn id="1259" idx="1"/>
            <a:endCxn id="1258" idx="3"/>
          </p:cNvCxnSpPr>
          <p:nvPr/>
        </p:nvCxnSpPr>
        <p:spPr>
          <a:xfrm rot="10800000">
            <a:off x="8208338" y="3221463"/>
            <a:ext cx="923100" cy="0"/>
          </a:xfrm>
          <a:prstGeom prst="straightConnector1">
            <a:avLst/>
          </a:prstGeom>
          <a:noFill/>
          <a:ln w="38100" cap="flat" cmpd="sng">
            <a:solidFill>
              <a:srgbClr val="DD114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1" name="Google Shape;1261;g1012f9700b3_7_61"/>
          <p:cNvCxnSpPr>
            <a:stCxn id="1257" idx="3"/>
            <a:endCxn id="1258" idx="1"/>
          </p:cNvCxnSpPr>
          <p:nvPr/>
        </p:nvCxnSpPr>
        <p:spPr>
          <a:xfrm rot="10800000" flipH="1">
            <a:off x="4810113" y="3221475"/>
            <a:ext cx="2189400" cy="1541400"/>
          </a:xfrm>
          <a:prstGeom prst="straightConnector1">
            <a:avLst/>
          </a:prstGeom>
          <a:noFill/>
          <a:ln w="38100" cap="flat" cmpd="sng">
            <a:solidFill>
              <a:srgbClr val="DD114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1012f9700b3_7_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完成降落</a:t>
            </a:r>
            <a:endParaRPr/>
          </a:p>
        </p:txBody>
      </p:sp>
      <p:sp>
        <p:nvSpPr>
          <p:cNvPr id="1267" name="Google Shape;1267;g1012f9700b3_7_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8" name="Google Shape;1268;g1012f9700b3_7_74"/>
          <p:cNvPicPr preferRelativeResize="0"/>
          <p:nvPr/>
        </p:nvPicPr>
        <p:blipFill rotWithShape="1">
          <a:blip r:embed="rId3">
            <a:alphaModFix/>
          </a:blip>
          <a:srcRect l="14891" r="21980"/>
          <a:stretch/>
        </p:blipFill>
        <p:spPr>
          <a:xfrm>
            <a:off x="5869550" y="1288200"/>
            <a:ext cx="5484248" cy="48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g1012f9700b3_7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908125"/>
            <a:ext cx="4935825" cy="10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1012f9700b3_5_23"/>
          <p:cNvSpPr txBox="1">
            <a:spLocks noGrp="1"/>
          </p:cNvSpPr>
          <p:nvPr>
            <p:ph type="title"/>
          </p:nvPr>
        </p:nvSpPr>
        <p:spPr>
          <a:xfrm>
            <a:off x="758550" y="259507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400"/>
              <a:t>總結</a:t>
            </a:r>
            <a:endParaRPr sz="6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012f9700b3_5_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現實面</a:t>
            </a:r>
            <a:endParaRPr/>
          </a:p>
        </p:txBody>
      </p:sp>
      <p:sp>
        <p:nvSpPr>
          <p:cNvPr id="1280" name="Google Shape;1280;g1012f9700b3_5_28"/>
          <p:cNvSpPr txBox="1">
            <a:spLocks noGrp="1"/>
          </p:cNvSpPr>
          <p:nvPr>
            <p:ph type="body" idx="1"/>
          </p:nvPr>
        </p:nvSpPr>
        <p:spPr>
          <a:xfrm>
            <a:off x="801025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飛行黃區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風大無法進行戶外實驗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好的場地得來不易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疫情</a:t>
            </a:r>
            <a:endParaRPr/>
          </a:p>
        </p:txBody>
      </p:sp>
      <p:pic>
        <p:nvPicPr>
          <p:cNvPr id="1281" name="Google Shape;1281;g1012f9700b3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950" y="1482200"/>
            <a:ext cx="7500048" cy="48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012f9700b3_7_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Total Solution 已經完善</a:t>
            </a:r>
            <a:endParaRPr/>
          </a:p>
        </p:txBody>
      </p:sp>
      <p:sp>
        <p:nvSpPr>
          <p:cNvPr id="1287" name="Google Shape;1287;g1012f9700b3_7_4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雖然還欠缺實驗，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但路已經暢通</a:t>
            </a:r>
            <a:endParaRPr/>
          </a:p>
        </p:txBody>
      </p:sp>
      <p:pic>
        <p:nvPicPr>
          <p:cNvPr id="1288" name="Google Shape;1288;g1012f9700b3_7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437" y="1482038"/>
            <a:ext cx="7750762" cy="51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1012f9700b3_7_49"/>
          <p:cNvPicPr preferRelativeResize="0"/>
          <p:nvPr/>
        </p:nvPicPr>
        <p:blipFill rotWithShape="1">
          <a:blip r:embed="rId4">
            <a:alphaModFix/>
          </a:blip>
          <a:srcRect l="28930" r="17749"/>
          <a:stretch/>
        </p:blipFill>
        <p:spPr>
          <a:xfrm>
            <a:off x="955900" y="2802200"/>
            <a:ext cx="3026549" cy="37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9E4D54-A7E4-4FC5-B5CA-36FAA3149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736"/>
            <a:ext cx="10515600" cy="1325700"/>
          </a:xfrm>
        </p:spPr>
        <p:txBody>
          <a:bodyPr/>
          <a:lstStyle/>
          <a:p>
            <a:r>
              <a:rPr lang="zh-TW" altLang="en-US" dirty="0"/>
              <a:t>預算表</a:t>
            </a: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BAEF35DE-0EEF-4056-BBE7-63BA73832A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312854"/>
              </p:ext>
            </p:extLst>
          </p:nvPr>
        </p:nvGraphicFramePr>
        <p:xfrm>
          <a:off x="838200" y="1205442"/>
          <a:ext cx="10587318" cy="5222365"/>
        </p:xfrm>
        <a:graphic>
          <a:graphicData uri="http://schemas.openxmlformats.org/drawingml/2006/table">
            <a:tbl>
              <a:tblPr/>
              <a:tblGrid>
                <a:gridCol w="1644970">
                  <a:extLst>
                    <a:ext uri="{9D8B030D-6E8A-4147-A177-3AD203B41FA5}">
                      <a16:colId xmlns:a16="http://schemas.microsoft.com/office/drawing/2014/main" val="221369213"/>
                    </a:ext>
                  </a:extLst>
                </a:gridCol>
                <a:gridCol w="3097446">
                  <a:extLst>
                    <a:ext uri="{9D8B030D-6E8A-4147-A177-3AD203B41FA5}">
                      <a16:colId xmlns:a16="http://schemas.microsoft.com/office/drawing/2014/main" val="3801342356"/>
                    </a:ext>
                  </a:extLst>
                </a:gridCol>
                <a:gridCol w="752488">
                  <a:extLst>
                    <a:ext uri="{9D8B030D-6E8A-4147-A177-3AD203B41FA5}">
                      <a16:colId xmlns:a16="http://schemas.microsoft.com/office/drawing/2014/main" val="3382619311"/>
                    </a:ext>
                  </a:extLst>
                </a:gridCol>
                <a:gridCol w="752488">
                  <a:extLst>
                    <a:ext uri="{9D8B030D-6E8A-4147-A177-3AD203B41FA5}">
                      <a16:colId xmlns:a16="http://schemas.microsoft.com/office/drawing/2014/main" val="2912838210"/>
                    </a:ext>
                  </a:extLst>
                </a:gridCol>
                <a:gridCol w="1329977">
                  <a:extLst>
                    <a:ext uri="{9D8B030D-6E8A-4147-A177-3AD203B41FA5}">
                      <a16:colId xmlns:a16="http://schemas.microsoft.com/office/drawing/2014/main" val="1644651829"/>
                    </a:ext>
                  </a:extLst>
                </a:gridCol>
                <a:gridCol w="1329977">
                  <a:extLst>
                    <a:ext uri="{9D8B030D-6E8A-4147-A177-3AD203B41FA5}">
                      <a16:colId xmlns:a16="http://schemas.microsoft.com/office/drawing/2014/main" val="2535474851"/>
                    </a:ext>
                  </a:extLst>
                </a:gridCol>
                <a:gridCol w="1679972">
                  <a:extLst>
                    <a:ext uri="{9D8B030D-6E8A-4147-A177-3AD203B41FA5}">
                      <a16:colId xmlns:a16="http://schemas.microsoft.com/office/drawing/2014/main" val="1498047183"/>
                    </a:ext>
                  </a:extLst>
                </a:gridCol>
              </a:tblGrid>
              <a:tr h="346395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項 目 名 稱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說     明</a:t>
                      </a:r>
                      <a:endParaRPr lang="zh-TW" altLang="en-US" sz="1400" b="1">
                        <a:effectLst/>
                      </a:endParaRPr>
                    </a:p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單位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數量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單  價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小  計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18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備 註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433618"/>
                  </a:ext>
                </a:extLst>
              </a:tr>
              <a:tr h="40277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臺幣</a:t>
                      </a: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元</a:t>
                      </a: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臺幣</a:t>
                      </a: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</a:t>
                      </a: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元</a:t>
                      </a: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406492"/>
                  </a:ext>
                </a:extLst>
              </a:tr>
              <a:tr h="478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個人電腦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專案之進行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部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26000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26000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由系上實驗室提供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1263543"/>
                  </a:ext>
                </a:extLst>
              </a:tr>
              <a:tr h="478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開源無人機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專案之進行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部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45000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45000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由系上實驗室提供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319639"/>
                  </a:ext>
                </a:extLst>
              </a:tr>
              <a:tr h="478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Jetson nano</a:t>
                      </a:r>
                      <a:endParaRPr 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深度學習運算使用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部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3500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3500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由系上實驗室提供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6186241"/>
                  </a:ext>
                </a:extLst>
              </a:tr>
              <a:tr h="478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無人機電池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無人機動力來源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個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6000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由系上實驗室提供</a:t>
                      </a:r>
                      <a:endParaRPr lang="zh-TW" altLang="en-US" sz="1400" b="1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252189"/>
                  </a:ext>
                </a:extLst>
              </a:tr>
              <a:tr h="58134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Jetson nano</a:t>
                      </a:r>
                      <a:r>
                        <a:rPr lang="zh-TW" altLang="en-US" sz="14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電池座、電池</a:t>
                      </a:r>
                      <a:endParaRPr lang="en-US" altLang="zh-TW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>
                          <a:effectLst/>
                        </a:rPr>
                        <a:t>Jetson nano </a:t>
                      </a:r>
                      <a:r>
                        <a:rPr lang="zh-TW" altLang="en-US" sz="1400" b="1" dirty="0">
                          <a:effectLst/>
                        </a:rPr>
                        <a:t>電力來源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組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2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1400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2800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由系上實驗室提供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650442"/>
                  </a:ext>
                </a:extLst>
              </a:tr>
              <a:tr h="478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AT9S</a:t>
                      </a: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遙控器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操作無人機使用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個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由系上實驗室提供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467501"/>
                  </a:ext>
                </a:extLst>
              </a:tr>
              <a:tr h="6762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Jetson nano </a:t>
                      </a:r>
                      <a:r>
                        <a:rPr lang="zh-TW" altLang="en-US" sz="1400" b="1" dirty="0">
                          <a:effectLst/>
                        </a:rPr>
                        <a:t>攝影鏡頭 </a:t>
                      </a:r>
                      <a:r>
                        <a:rPr lang="en-US" altLang="zh-TW" sz="1400" b="1" dirty="0">
                          <a:effectLst/>
                        </a:rPr>
                        <a:t>CSI</a:t>
                      </a:r>
                      <a:r>
                        <a:rPr lang="zh-TW" altLang="en-US" sz="1400" b="1" dirty="0">
                          <a:effectLst/>
                        </a:rPr>
                        <a:t>排線 </a:t>
                      </a:r>
                      <a:r>
                        <a:rPr lang="en-US" altLang="zh-TW" sz="1400" b="1" dirty="0">
                          <a:effectLst/>
                        </a:rPr>
                        <a:t>(50cm)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延長</a:t>
                      </a:r>
                      <a:r>
                        <a:rPr lang="en-US" altLang="zh-TW" sz="1400" b="1" dirty="0">
                          <a:effectLst/>
                        </a:rPr>
                        <a:t>Jetson nano </a:t>
                      </a:r>
                      <a:r>
                        <a:rPr lang="zh-TW" altLang="en-US" sz="1400" b="1" dirty="0">
                          <a:effectLst/>
                        </a:rPr>
                        <a:t>和攝像頭的連接距離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條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1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95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95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由系上實驗室提供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3493907"/>
                  </a:ext>
                </a:extLst>
              </a:tr>
              <a:tr h="4782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杜邦線</a:t>
                      </a: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Jetson nano </a:t>
                      </a:r>
                      <a:r>
                        <a:rPr lang="zh-TW" altLang="en-US" sz="1400" b="1" dirty="0">
                          <a:effectLst/>
                        </a:rPr>
                        <a:t>與 </a:t>
                      </a:r>
                      <a:r>
                        <a:rPr lang="en-US" altLang="zh-TW" sz="1400" b="1" dirty="0">
                          <a:effectLst/>
                        </a:rPr>
                        <a:t>Pixhawk </a:t>
                      </a:r>
                      <a:r>
                        <a:rPr lang="zh-TW" altLang="en-US" sz="1400" b="1" dirty="0">
                          <a:effectLst/>
                        </a:rPr>
                        <a:t>的連接使用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dirty="0">
                          <a:effectLst/>
                        </a:rPr>
                        <a:t>組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3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90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400" b="1" dirty="0">
                          <a:effectLst/>
                        </a:rPr>
                        <a:t>270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b="1" dirty="0">
                          <a:effectLst/>
                        </a:rPr>
                        <a:t>由系上實驗室提供</a:t>
                      </a: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4273485"/>
                  </a:ext>
                </a:extLst>
              </a:tr>
              <a:tr h="346395"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共                      計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zh-TW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zh-TW" altLang="en-US" sz="1400" b="1" dirty="0">
                        <a:effectLst/>
                      </a:endParaRPr>
                    </a:p>
                  </a:txBody>
                  <a:tcPr marL="50603" marR="50603" marT="50603" marB="50603">
                    <a:lnL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1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06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265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1012f9700b3_6_13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參考資料</a:t>
            </a:r>
            <a:endParaRPr/>
          </a:p>
        </p:txBody>
      </p:sp>
      <p:sp>
        <p:nvSpPr>
          <p:cNvPr id="1295" name="Google Shape;1295;g1012f9700b3_6_137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Mission planner下載 </a:t>
            </a:r>
            <a:r>
              <a:rPr lang="zh-TW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https://reurl.cc/Zjzr8g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SITL模擬器架設 </a:t>
            </a:r>
            <a:r>
              <a:rPr lang="zh-TW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https://reurl.cc/yeljV8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安裝Dronekit </a:t>
            </a:r>
            <a:r>
              <a:rPr lang="zh-TW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https://reurl.cc/MkGmrK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架設Jetson Nano環境 </a:t>
            </a:r>
            <a:r>
              <a:rPr lang="zh-TW" u="sng">
                <a:solidFill>
                  <a:schemeClr val="hlink"/>
                </a:solidFill>
                <a:hlinkClick r:id="rId6"/>
              </a:rPr>
              <a:t>https://reurl.cc/ARzG4Y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12f9700b3_2_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ZD550開源無人機</a:t>
            </a:r>
            <a:endParaRPr dirty="0"/>
          </a:p>
        </p:txBody>
      </p:sp>
      <p:sp>
        <p:nvSpPr>
          <p:cNvPr id="119" name="Google Shape;119;g1012f9700b3_2_28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12f9700b3_2_37"/>
          <p:cNvSpPr txBox="1">
            <a:spLocks noGrp="1"/>
          </p:cNvSpPr>
          <p:nvPr>
            <p:ph type="title"/>
          </p:nvPr>
        </p:nvSpPr>
        <p:spPr>
          <a:xfrm>
            <a:off x="415600" y="338933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zh-TW" dirty="0"/>
              <a:t>ZD550開源無人機 (軸距550MM)</a:t>
            </a:r>
            <a:endParaRPr dirty="0"/>
          </a:p>
        </p:txBody>
      </p:sp>
      <p:sp>
        <p:nvSpPr>
          <p:cNvPr id="125" name="Google Shape;125;g1012f9700b3_2_37"/>
          <p:cNvSpPr txBox="1"/>
          <p:nvPr/>
        </p:nvSpPr>
        <p:spPr>
          <a:xfrm>
            <a:off x="900133" y="1685933"/>
            <a:ext cx="4000500" cy="44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pixhawk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GPS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數傳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電調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螺旋槳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蜂鳴器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遙控器接收器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攝像頭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圖傳模塊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</a:pPr>
            <a:r>
              <a:rPr lang="zh-TW" sz="2700" b="1" i="0" u="none" strike="noStrike" cap="none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圖傳天線(蘑菇頭)</a:t>
            </a:r>
            <a:endParaRPr sz="2700" b="1" i="0" u="none" strike="noStrike" cap="none" dirty="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6" name="Google Shape;126;g1012f9700b3_2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128" y="1629283"/>
            <a:ext cx="7168133" cy="44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電池保養(</a:t>
            </a:r>
            <a:r>
              <a:rPr lang="zh-TW" dirty="0">
                <a:solidFill>
                  <a:srgbClr val="00B0F0"/>
                </a:solidFill>
              </a:rPr>
              <a:t>不看的話實驗室會</a:t>
            </a:r>
            <a:r>
              <a:rPr lang="zh-TW" b="1" dirty="0">
                <a:solidFill>
                  <a:srgbClr val="FF0000"/>
                </a:solidFill>
              </a:rPr>
              <a:t>燒</a:t>
            </a:r>
            <a:r>
              <a:rPr lang="zh-TW" dirty="0">
                <a:solidFill>
                  <a:srgbClr val="00B0F0"/>
                </a:solidFill>
              </a:rPr>
              <a:t>起來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70" name="Google Shape;170;p7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充電時人要在旁邊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電池存放於不可燃的地方 並保持通風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充電時不放置於任何可燃物附近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電池膨脹時不可戳破</a:t>
            </a:r>
            <a:endParaRPr dirty="0">
              <a:latin typeface="+mn-ea"/>
            </a:endParaRPr>
          </a:p>
        </p:txBody>
      </p:sp>
      <p:pic>
        <p:nvPicPr>
          <p:cNvPr id="171" name="Google Shape;17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9693" y="1690688"/>
            <a:ext cx="3072109" cy="288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2"/>
          <p:cNvSpPr txBox="1"/>
          <p:nvPr/>
        </p:nvSpPr>
        <p:spPr>
          <a:xfrm>
            <a:off x="838200" y="4402897"/>
            <a:ext cx="3451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https://reurl.cc/o96OAD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簡單解說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2"/>
          <p:cNvSpPr txBox="1"/>
          <p:nvPr/>
        </p:nvSpPr>
        <p:spPr>
          <a:xfrm>
            <a:off x="838200" y="5289930"/>
            <a:ext cx="34622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https://reurl.cc/jq2b2M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詳細解說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https://reurl.cc/yn0x02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dirty="0"/>
              <a:t>電池保養</a:t>
            </a:r>
            <a:endParaRPr dirty="0"/>
          </a:p>
        </p:txBody>
      </p:sp>
      <p:sp>
        <p:nvSpPr>
          <p:cNvPr id="179" name="Google Shape;179;p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報廢時將電池泡進鹽水水溶液1~2天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建議將電池放電至40%~65%存放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長期存放時 最好於-10度~45度範圍內的環境存放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設定高於溫度40度時 自動中斷充電(我們自己設定的)</a:t>
            </a:r>
            <a:endParaRPr dirty="0">
              <a:latin typeface="+mn-ea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 dirty="0">
                <a:latin typeface="+mn-ea"/>
              </a:rPr>
              <a:t>    或手動斷電(長按STOP鍵)</a:t>
            </a:r>
            <a:endParaRPr dirty="0">
              <a:latin typeface="+mn-ea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 dirty="0">
                <a:latin typeface="+mn-ea"/>
              </a:rPr>
              <a:t>電池電壓不能長時間太低，否則會產生不可逆的損壞(過放狀態)，換句話說電量不能長時間保持太低否則電池會壞</a:t>
            </a:r>
            <a:endParaRPr dirty="0">
              <a:latin typeface="+mn-ea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小水滴</Template>
  <TotalTime>50</TotalTime>
  <Words>2201</Words>
  <Application>Microsoft Office PowerPoint</Application>
  <PresentationFormat>寬螢幕</PresentationFormat>
  <Paragraphs>259</Paragraphs>
  <Slides>57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5" baseType="lpstr">
      <vt:lpstr>Twentieth Century</vt:lpstr>
      <vt:lpstr>新細明體</vt:lpstr>
      <vt:lpstr>Arial</vt:lpstr>
      <vt:lpstr>Calibri</vt:lpstr>
      <vt:lpstr>Calibri Light</vt:lpstr>
      <vt:lpstr>Courier New</vt:lpstr>
      <vt:lpstr>Times New Roman</vt:lpstr>
      <vt:lpstr>小水滴</vt:lpstr>
      <vt:lpstr>無人機智慧降落</vt:lpstr>
      <vt:lpstr>前言</vt:lpstr>
      <vt:lpstr>目的</vt:lpstr>
      <vt:lpstr>精準降落流程</vt:lpstr>
      <vt:lpstr>降落情境</vt:lpstr>
      <vt:lpstr>ZD550開源無人機</vt:lpstr>
      <vt:lpstr>ZD550開源無人機 (軸距550MM)</vt:lpstr>
      <vt:lpstr>電池保養(不看的話實驗室會燒起來)</vt:lpstr>
      <vt:lpstr>電池保養</vt:lpstr>
      <vt:lpstr>設定輔助通道</vt:lpstr>
      <vt:lpstr>設定通道</vt:lpstr>
      <vt:lpstr>確認是否與MP一致</vt:lpstr>
      <vt:lpstr>Mission Planner</vt:lpstr>
      <vt:lpstr>Mission planner                         </vt:lpstr>
      <vt:lpstr>Mission Planner設定</vt:lpstr>
      <vt:lpstr>設定飛行模式</vt:lpstr>
      <vt:lpstr>常用飛行模式介紹</vt:lpstr>
      <vt:lpstr>常用飛行模式介紹</vt:lpstr>
      <vt:lpstr>Mavlink</vt:lpstr>
      <vt:lpstr>MissionPlanner監控無人機</vt:lpstr>
      <vt:lpstr>Pixhawk連結Jetson nano</vt:lpstr>
      <vt:lpstr>Pixhawk與Jetson nano連接</vt:lpstr>
      <vt:lpstr>數據流</vt:lpstr>
      <vt:lpstr>Jetson 接腳圖</vt:lpstr>
      <vt:lpstr>安裝MAVProxy        </vt:lpstr>
      <vt:lpstr>啟動MAVProxy</vt:lpstr>
      <vt:lpstr>MAVProxy</vt:lpstr>
      <vt:lpstr>Dronekit</vt:lpstr>
      <vt:lpstr>Dronekit</vt:lpstr>
      <vt:lpstr>安裝dronekit </vt:lpstr>
      <vt:lpstr>Dronekit腳本</vt:lpstr>
      <vt:lpstr>SITL模擬器</vt:lpstr>
      <vt:lpstr>SITL模擬器架設參考</vt:lpstr>
      <vt:lpstr>SITL的github資源</vt:lpstr>
      <vt:lpstr>啟動SITL模擬器</vt:lpstr>
      <vt:lpstr>SITL模擬pixhawk環境</vt:lpstr>
      <vt:lpstr>SITL模擬Pixhawk環境</vt:lpstr>
      <vt:lpstr>SITL模擬器連接Mission planner</vt:lpstr>
      <vt:lpstr>訓練模型</vt:lpstr>
      <vt:lpstr>使用的模型為SSD</vt:lpstr>
      <vt:lpstr>SSD優點</vt:lpstr>
      <vt:lpstr>訓練張數:100張</vt:lpstr>
      <vt:lpstr>PowerPoint 簡報</vt:lpstr>
      <vt:lpstr>訓練參數</vt:lpstr>
      <vt:lpstr>Training Progress</vt:lpstr>
      <vt:lpstr>偵測target結果</vt:lpstr>
      <vt:lpstr>無人機偵測到Target示意圖</vt:lpstr>
      <vt:lpstr>精準降落詳細流程</vt:lpstr>
      <vt:lpstr>輸入遠端遙控指令，透過ssh</vt:lpstr>
      <vt:lpstr>無人機起飛並用GPS作大方向移動</vt:lpstr>
      <vt:lpstr>到達目標上方以後開始偵測並微調位置</vt:lpstr>
      <vt:lpstr>完成降落</vt:lpstr>
      <vt:lpstr>總結</vt:lpstr>
      <vt:lpstr>現實面</vt:lpstr>
      <vt:lpstr>Total Solution 已經完善</vt:lpstr>
      <vt:lpstr>預算表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無人機智慧降落</dc:title>
  <dc:creator>劉冠禹</dc:creator>
  <cp:lastModifiedBy>劉冠禹</cp:lastModifiedBy>
  <cp:revision>11</cp:revision>
  <dcterms:created xsi:type="dcterms:W3CDTF">2021-03-20T13:37:05Z</dcterms:created>
  <dcterms:modified xsi:type="dcterms:W3CDTF">2021-12-23T15:55:32Z</dcterms:modified>
</cp:coreProperties>
</file>